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5" r:id="rId6"/>
    <p:sldId id="266" r:id="rId7"/>
    <p:sldId id="268" r:id="rId8"/>
    <p:sldId id="271" r:id="rId9"/>
    <p:sldId id="272" r:id="rId10"/>
    <p:sldId id="273" r:id="rId11"/>
    <p:sldId id="274" r:id="rId12"/>
    <p:sldId id="276" r:id="rId13"/>
    <p:sldId id="278" r:id="rId14"/>
    <p:sldId id="262" r:id="rId15"/>
    <p:sldId id="264" r:id="rId16"/>
    <p:sldId id="277" r:id="rId1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4" userDrawn="1">
          <p15:clr>
            <a:srgbClr val="A4A3A4"/>
          </p15:clr>
        </p15:guide>
        <p15:guide id="2" pos="4631" userDrawn="1">
          <p15:clr>
            <a:srgbClr val="A4A3A4"/>
          </p15:clr>
        </p15:guide>
        <p15:guide id="3" orient="horz" pos="2411" userDrawn="1">
          <p15:clr>
            <a:srgbClr val="A4A3A4"/>
          </p15:clr>
        </p15:guide>
        <p15:guide id="4" pos="299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orient="horz" pos="1912" userDrawn="1">
          <p15:clr>
            <a:srgbClr val="A4A3A4"/>
          </p15:clr>
        </p15:guide>
        <p15:guide id="7" orient="horz" pos="21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2" d="100"/>
          <a:sy n="52" d="100"/>
        </p:scale>
        <p:origin x="102" y="1092"/>
      </p:cViewPr>
      <p:guideLst>
        <p:guide orient="horz" pos="664"/>
        <p:guide pos="4631"/>
        <p:guide orient="horz" pos="2411"/>
        <p:guide pos="299"/>
        <p:guide orient="horz" pos="936"/>
        <p:guide orient="horz" pos="1912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2455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945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155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04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6836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7482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554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484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785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303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959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78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53756" y="0"/>
            <a:ext cx="14684156" cy="8359259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2657475"/>
            <a:ext cx="7415927" cy="13001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 err="1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MiddleName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864037" y="4679870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점심시간 팀이 개발한 단어 맞추기 게임입니다. 기존과 달리 가운데 글자를 추론하여 맞히는 것이 목표입니다.</a:t>
            </a:r>
            <a:endParaRPr lang="en-US" sz="1944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4288" y="11083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메인 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for</a:t>
            </a: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문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(2)</a:t>
            </a: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14288" y="3035300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548178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콤보</a:t>
            </a:r>
            <a:r>
              <a:rPr lang="en-US" altLang="ko-KR" sz="2200" dirty="0" err="1" smtClean="0">
                <a:solidFill>
                  <a:srgbClr val="CFCBBF"/>
                </a:solidFill>
                <a:latin typeface="+mn-ea"/>
              </a:rPr>
              <a:t>cnt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가 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3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이상일 경우 추가 점수를 주기 위한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If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문을 만들었습니다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</a:p>
        </p:txBody>
      </p:sp>
      <p:sp>
        <p:nvSpPr>
          <p:cNvPr id="11" name="Text 3"/>
          <p:cNvSpPr/>
          <p:nvPr/>
        </p:nvSpPr>
        <p:spPr>
          <a:xfrm>
            <a:off x="451936" y="3035525"/>
            <a:ext cx="6863264" cy="5194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en-US" altLang="ko-KR" sz="2000" u="sng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ko-KR" altLang="en-US" sz="2000" u="sng" dirty="0">
                <a:solidFill>
                  <a:schemeClr val="bg1"/>
                </a:solidFill>
                <a:latin typeface="+mn-ea"/>
              </a:rPr>
              <a:t>가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이상일 경우 추가 점수 매번 부여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</a:t>
            </a:r>
            <a:r>
              <a:rPr lang="ko-KR" altLang="en-US" sz="2000" dirty="0" err="1">
                <a:solidFill>
                  <a:schemeClr val="bg1"/>
                </a:solidFill>
                <a:latin typeface="+mn-ea"/>
              </a:rPr>
              <a:t>추가점수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출력</a:t>
            </a:r>
          </a:p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&gt;= 3) { 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point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+= 5;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연속으로 정답을 맞혔습니다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. (+5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점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)");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}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///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목숨을 스트링 ♥로 바꿔서 출력하기 위한 </a:t>
            </a:r>
            <a:r>
              <a:rPr lang="en-US" altLang="ko-KR" sz="2000" u="sng" dirty="0">
                <a:solidFill>
                  <a:schemeClr val="bg1"/>
                </a:solidFill>
                <a:latin typeface="+mn-ea"/>
              </a:rPr>
              <a:t>if</a:t>
            </a:r>
            <a:r>
              <a:rPr lang="ko-KR" altLang="en-US" sz="2000" u="sng" dirty="0">
                <a:solidFill>
                  <a:schemeClr val="bg1"/>
                </a:solidFill>
                <a:latin typeface="+mn-ea"/>
              </a:rPr>
              <a:t>문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String 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lifeS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"";</a:t>
            </a:r>
          </a:p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(life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&gt;= 2) {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lifeS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"</a:t>
            </a:r>
            <a:r>
              <a:rPr lang="en-US" altLang="ko-KR" sz="2000" dirty="0">
                <a:solidFill>
                  <a:srgbClr val="C00000"/>
                </a:solidFill>
                <a:latin typeface="+mn-ea"/>
              </a:rPr>
              <a:t>♥♥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";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}</a:t>
            </a:r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else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(life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&lt; 2) {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lifeS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"</a:t>
            </a:r>
            <a:r>
              <a:rPr lang="en-US" altLang="ko-KR" sz="2000" dirty="0">
                <a:solidFill>
                  <a:srgbClr val="FF0000"/>
                </a:solidFill>
                <a:latin typeface="+mn-ea"/>
              </a:rPr>
              <a:t>♥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♡";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}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}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2" name="Text 3"/>
          <p:cNvSpPr/>
          <p:nvPr/>
        </p:nvSpPr>
        <p:spPr>
          <a:xfrm>
            <a:off x="7308056" y="3060441"/>
            <a:ext cx="6863264" cy="51452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("----------------------------");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점수 및 콤보 출력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("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점수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: 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point + " ,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콤보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: 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);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생명 상태 출력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("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생명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: 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red+ 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lifeS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+ exit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);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한 칸 띄우기 위한 </a:t>
            </a:r>
            <a:r>
              <a:rPr lang="en-US" altLang="ko-KR" sz="2000" u="sng" dirty="0" err="1">
                <a:solidFill>
                  <a:schemeClr val="bg1"/>
                </a:solidFill>
                <a:latin typeface="+mn-ea"/>
              </a:rPr>
              <a:t>sysout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("----------------------------");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}</a:t>
            </a:r>
          </a:p>
        </p:txBody>
      </p:sp>
      <p:sp>
        <p:nvSpPr>
          <p:cNvPr id="15" name="Text 3"/>
          <p:cNvSpPr/>
          <p:nvPr/>
        </p:nvSpPr>
        <p:spPr>
          <a:xfrm>
            <a:off x="7359173" y="1536205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점수 및 콤보 등을 출력하고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For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문을 닫았습니다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2482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4288" y="-15060"/>
            <a:ext cx="14644688" cy="8308615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메인 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for</a:t>
            </a: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문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(3)</a:t>
            </a: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14288" y="3125085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474237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point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에 맞게 출력하고 게임의 위치를 조정하기 위한 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if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문을 만들었습니다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위치를 조정하기 위하여 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while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문을 활용하였습니다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</a:p>
        </p:txBody>
      </p:sp>
      <p:sp>
        <p:nvSpPr>
          <p:cNvPr id="11" name="Text 3"/>
          <p:cNvSpPr/>
          <p:nvPr/>
        </p:nvSpPr>
        <p:spPr>
          <a:xfrm>
            <a:off x="474664" y="3125084"/>
            <a:ext cx="6884509" cy="52080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//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총점수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출력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총 점수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: "+point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);</a:t>
            </a:r>
          </a:p>
          <a:p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//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점수가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131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점 이상이고 난이도가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하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이면 </a:t>
            </a:r>
            <a:r>
              <a:rPr lang="en-US" altLang="ko-KR" u="sng" dirty="0" err="1">
                <a:solidFill>
                  <a:schemeClr val="bg1"/>
                </a:solidFill>
                <a:latin typeface="+mn-ea"/>
              </a:rPr>
              <a:t>sysout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출력후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//</a:t>
            </a:r>
            <a:r>
              <a:rPr lang="en-US" altLang="ko-KR" u="sng" dirty="0">
                <a:solidFill>
                  <a:schemeClr val="bg1"/>
                </a:solidFill>
                <a:latin typeface="+mn-ea"/>
              </a:rPr>
              <a:t>while</a:t>
            </a:r>
            <a:r>
              <a:rPr lang="ko-KR" altLang="en-US" u="sng" dirty="0">
                <a:solidFill>
                  <a:schemeClr val="bg1"/>
                </a:solidFill>
                <a:latin typeface="+mn-ea"/>
              </a:rPr>
              <a:t>문에서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continue,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즉 난이도 선택창으로 돌아감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,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//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점수가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131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점 이상이고 난이도가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상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이면 </a:t>
            </a:r>
            <a:r>
              <a:rPr lang="en-US" altLang="ko-KR" u="sng" dirty="0" err="1">
                <a:solidFill>
                  <a:schemeClr val="bg1"/>
                </a:solidFill>
                <a:latin typeface="+mn-ea"/>
              </a:rPr>
              <a:t>sysout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출력 후</a:t>
            </a: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//</a:t>
            </a:r>
            <a:r>
              <a:rPr lang="en-US" altLang="ko-KR" u="sng" dirty="0">
                <a:solidFill>
                  <a:schemeClr val="bg1"/>
                </a:solidFill>
                <a:latin typeface="+mn-ea"/>
              </a:rPr>
              <a:t>while</a:t>
            </a:r>
            <a:r>
              <a:rPr lang="ko-KR" altLang="en-US" u="sng" dirty="0">
                <a:solidFill>
                  <a:schemeClr val="bg1"/>
                </a:solidFill>
                <a:latin typeface="+mn-ea"/>
              </a:rPr>
              <a:t>문에서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break,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즉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게임종료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.</a:t>
            </a:r>
          </a:p>
          <a:p>
            <a:endParaRPr lang="ko-KR" altLang="en-US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if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(point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&gt; 130) { </a:t>
            </a:r>
          </a:p>
          <a:p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	if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c.equals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하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")) { 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참 잘했습니다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.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다음단계에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도전하세요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!");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("--------------------------");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continue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; 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	}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	if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c.equals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상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")) {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b="1" i="1" dirty="0" err="1" smtClean="0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참 잘했습니다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하산하십시오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!");</a:t>
            </a:r>
          </a:p>
          <a:p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	break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;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	}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}</a:t>
            </a: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5" name="Text 3"/>
          <p:cNvSpPr/>
          <p:nvPr/>
        </p:nvSpPr>
        <p:spPr>
          <a:xfrm>
            <a:off x="7359173" y="1536205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6" name="Text 3"/>
          <p:cNvSpPr/>
          <p:nvPr/>
        </p:nvSpPr>
        <p:spPr>
          <a:xfrm>
            <a:off x="7404146" y="3084658"/>
            <a:ext cx="6884509" cy="52080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점수가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130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점 이하이면 </a:t>
            </a:r>
            <a:r>
              <a:rPr lang="en-US" altLang="ko-KR" sz="2000" u="sng" dirty="0" err="1">
                <a:solidFill>
                  <a:schemeClr val="bg1"/>
                </a:solidFill>
                <a:latin typeface="+mn-ea"/>
              </a:rPr>
              <a:t>sysout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출력 </a:t>
            </a:r>
            <a:r>
              <a:rPr lang="ko-KR" altLang="en-US" sz="2000" dirty="0" smtClean="0">
                <a:solidFill>
                  <a:schemeClr val="bg1"/>
                </a:solidFill>
                <a:latin typeface="+mn-ea"/>
              </a:rPr>
              <a:t>후</a:t>
            </a:r>
            <a:endParaRPr lang="en-US" altLang="ko-KR" sz="20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//</a:t>
            </a:r>
            <a:r>
              <a:rPr lang="en-US" altLang="ko-KR" sz="2000" u="sng" dirty="0">
                <a:solidFill>
                  <a:schemeClr val="bg1"/>
                </a:solidFill>
                <a:latin typeface="+mn-ea"/>
              </a:rPr>
              <a:t>while</a:t>
            </a:r>
            <a:r>
              <a:rPr lang="ko-KR" altLang="en-US" sz="2000" u="sng" dirty="0">
                <a:solidFill>
                  <a:schemeClr val="bg1"/>
                </a:solidFill>
                <a:latin typeface="+mn-ea"/>
              </a:rPr>
              <a:t>문에서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continue,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즉 난이도 선택창으로 다시 돌아감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.</a:t>
            </a:r>
          </a:p>
          <a:p>
            <a:endParaRPr lang="ko-KR" altLang="en-US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 if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(point</a:t>
            </a:r>
            <a:r>
              <a:rPr lang="ko-KR" altLang="en-US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&lt;= 130) {</a:t>
            </a:r>
          </a:p>
          <a:p>
            <a:pPr lvl="1"/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당신은 덜 배고픕니다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.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다시 도전하세요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.");</a:t>
            </a:r>
          </a:p>
          <a:p>
            <a:pPr lvl="1"/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("--------------------------");</a:t>
            </a:r>
          </a:p>
          <a:p>
            <a:pPr lvl="1"/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continue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;</a:t>
            </a:r>
          </a:p>
          <a:p>
            <a:pPr lvl="1"/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}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}//</a:t>
            </a:r>
            <a:r>
              <a:rPr lang="en-US" altLang="ko-KR" sz="2000" u="sng" dirty="0">
                <a:solidFill>
                  <a:schemeClr val="bg1"/>
                </a:solidFill>
                <a:latin typeface="+mn-ea"/>
              </a:rPr>
              <a:t>while</a:t>
            </a:r>
            <a:r>
              <a:rPr lang="ko-KR" altLang="en-US" sz="2000" u="sng" dirty="0">
                <a:solidFill>
                  <a:schemeClr val="bg1"/>
                </a:solidFill>
                <a:latin typeface="+mn-ea"/>
              </a:rPr>
              <a:t>문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</a:p>
        </p:txBody>
      </p:sp>
      <p:sp>
        <p:nvSpPr>
          <p:cNvPr id="17" name="Text 3"/>
          <p:cNvSpPr/>
          <p:nvPr/>
        </p:nvSpPr>
        <p:spPr>
          <a:xfrm>
            <a:off x="7344885" y="1495779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134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4288" y="-15060"/>
            <a:ext cx="14644688" cy="8308615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6075"/>
              </a:lnSpc>
            </a:pP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14288" y="3125085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680209"/>
            <a:ext cx="11841745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ko-KR" altLang="en-US" sz="2500" dirty="0" smtClean="0">
                <a:solidFill>
                  <a:srgbClr val="CFCBBF"/>
                </a:solidFill>
                <a:latin typeface="+mn-ea"/>
              </a:rPr>
              <a:t>글자 입력 없이 </a:t>
            </a:r>
            <a:r>
              <a:rPr lang="en-US" altLang="ko-KR" sz="2500" dirty="0" smtClean="0">
                <a:solidFill>
                  <a:srgbClr val="CFCBBF"/>
                </a:solidFill>
                <a:latin typeface="+mn-ea"/>
              </a:rPr>
              <a:t>enter</a:t>
            </a:r>
            <a:r>
              <a:rPr lang="ko-KR" altLang="en-US" sz="2500" dirty="0" smtClean="0">
                <a:solidFill>
                  <a:srgbClr val="CFCBBF"/>
                </a:solidFill>
                <a:latin typeface="+mn-ea"/>
              </a:rPr>
              <a:t>만 치면 에러가 발생한 것을 수정함</a:t>
            </a:r>
            <a:endParaRPr lang="en-US" altLang="ko-KR" sz="2500" dirty="0" smtClean="0">
              <a:solidFill>
                <a:srgbClr val="CFCBBF"/>
              </a:solidFill>
              <a:latin typeface="+mn-ea"/>
            </a:endParaRPr>
          </a:p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ko-KR" altLang="en-US" sz="2500" dirty="0" smtClean="0">
                <a:solidFill>
                  <a:srgbClr val="CFCBBF"/>
                </a:solidFill>
                <a:latin typeface="+mn-ea"/>
              </a:rPr>
              <a:t>기능이 부족하여 추가함</a:t>
            </a:r>
            <a:endParaRPr lang="en-US" altLang="ko-KR" sz="25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1" name="Text 3"/>
          <p:cNvSpPr/>
          <p:nvPr/>
        </p:nvSpPr>
        <p:spPr>
          <a:xfrm>
            <a:off x="519637" y="2714787"/>
            <a:ext cx="6884509" cy="52080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5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500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입력값</a:t>
            </a:r>
            <a:endParaRPr lang="ko-KR" altLang="en-US" sz="25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String b</a:t>
            </a:r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= </a:t>
            </a:r>
            <a:r>
              <a:rPr lang="en-US" altLang="ko-KR" sz="2500" dirty="0" err="1">
                <a:solidFill>
                  <a:schemeClr val="bg1"/>
                </a:solidFill>
                <a:latin typeface="+mn-ea"/>
              </a:rPr>
              <a:t>in.nextLine</a:t>
            </a:r>
            <a:r>
              <a:rPr lang="en-US" altLang="ko-KR" sz="2500" dirty="0" smtClean="0">
                <a:solidFill>
                  <a:schemeClr val="bg1"/>
                </a:solidFill>
                <a:latin typeface="+mn-ea"/>
              </a:rPr>
              <a:t>();</a:t>
            </a: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5" name="Text 3"/>
          <p:cNvSpPr/>
          <p:nvPr/>
        </p:nvSpPr>
        <p:spPr>
          <a:xfrm>
            <a:off x="7359173" y="1536205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6" name="Text 3"/>
          <p:cNvSpPr/>
          <p:nvPr/>
        </p:nvSpPr>
        <p:spPr>
          <a:xfrm>
            <a:off x="7404146" y="3084658"/>
            <a:ext cx="6884509" cy="52080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Text 3"/>
          <p:cNvSpPr/>
          <p:nvPr/>
        </p:nvSpPr>
        <p:spPr>
          <a:xfrm>
            <a:off x="7344885" y="1495779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8" name="Text 1"/>
          <p:cNvSpPr/>
          <p:nvPr/>
        </p:nvSpPr>
        <p:spPr>
          <a:xfrm>
            <a:off x="474663" y="20593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err="1" smtClean="0">
                <a:solidFill>
                  <a:srgbClr val="F2E782"/>
                </a:solidFill>
                <a:latin typeface="Prata" pitchFamily="34" charset="0"/>
              </a:rPr>
              <a:t>리팩토링</a:t>
            </a: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19" name="Text 3"/>
          <p:cNvSpPr/>
          <p:nvPr/>
        </p:nvSpPr>
        <p:spPr>
          <a:xfrm>
            <a:off x="7404146" y="2717336"/>
            <a:ext cx="6884509" cy="52080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5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500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입력값</a:t>
            </a:r>
            <a:endParaRPr lang="ko-KR" altLang="en-US" sz="25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String b</a:t>
            </a:r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= </a:t>
            </a:r>
            <a:r>
              <a:rPr lang="en-US" altLang="ko-KR" sz="2500" dirty="0" err="1">
                <a:solidFill>
                  <a:schemeClr val="bg1"/>
                </a:solidFill>
                <a:latin typeface="+mn-ea"/>
              </a:rPr>
              <a:t>in.nextLine</a:t>
            </a:r>
            <a:r>
              <a:rPr lang="en-US" altLang="ko-KR" sz="2500" dirty="0" smtClean="0">
                <a:solidFill>
                  <a:schemeClr val="bg1"/>
                </a:solidFill>
                <a:latin typeface="+mn-ea"/>
              </a:rPr>
              <a:t>();</a:t>
            </a:r>
          </a:p>
          <a:p>
            <a:endParaRPr lang="en-US" altLang="ko-KR" sz="25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입력값이</a:t>
            </a:r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 공백인 경우 처리 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기존 에러 보정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)</a:t>
            </a:r>
            <a:endParaRPr lang="ko-KR" altLang="en-US" sz="25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500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2500" dirty="0" err="1">
                <a:solidFill>
                  <a:schemeClr val="bg1"/>
                </a:solidFill>
                <a:latin typeface="+mn-ea"/>
              </a:rPr>
              <a:t>b.equals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("")) </a:t>
            </a:r>
            <a:r>
              <a:rPr lang="en-US" altLang="ko-KR" sz="2500" b="1" dirty="0">
                <a:solidFill>
                  <a:schemeClr val="bg1"/>
                </a:solidFill>
                <a:latin typeface="+mn-ea"/>
              </a:rPr>
              <a:t>continue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;</a:t>
            </a:r>
          </a:p>
          <a:p>
            <a:endParaRPr lang="en-US" altLang="ko-KR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97745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4288" y="-15060"/>
            <a:ext cx="14644688" cy="8308615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6075"/>
              </a:lnSpc>
            </a:pP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30027" y="3029759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680209"/>
            <a:ext cx="11841745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콤보 점수 추가함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Life 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기능 추가함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1" name="Text 3"/>
          <p:cNvSpPr/>
          <p:nvPr/>
        </p:nvSpPr>
        <p:spPr>
          <a:xfrm>
            <a:off x="519637" y="2714787"/>
            <a:ext cx="6884509" cy="52080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000" dirty="0" smtClean="0">
              <a:solidFill>
                <a:srgbClr val="FF0000"/>
              </a:solidFill>
              <a:latin typeface="+mn-ea"/>
            </a:endParaRPr>
          </a:p>
          <a:p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// life </a:t>
            </a:r>
            <a:r>
              <a:rPr lang="ko-KR" altLang="en-US" sz="2400" dirty="0" smtClean="0">
                <a:solidFill>
                  <a:srgbClr val="FF0000"/>
                </a:solidFill>
                <a:latin typeface="+mn-ea"/>
              </a:rPr>
              <a:t>표시</a:t>
            </a:r>
            <a:endParaRPr lang="en-US" altLang="ko-KR" sz="2400" dirty="0" smtClean="0">
              <a:solidFill>
                <a:srgbClr val="FF0000"/>
              </a:solidFill>
              <a:latin typeface="+mn-ea"/>
            </a:endParaRP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목숨 표시</a:t>
            </a:r>
          </a:p>
          <a:p>
            <a:r>
              <a:rPr lang="en-US" altLang="ko-KR" sz="2000" b="1" dirty="0" err="1" smtClean="0">
                <a:solidFill>
                  <a:schemeClr val="bg1"/>
                </a:solidFill>
                <a:latin typeface="+mn-ea"/>
              </a:rPr>
              <a:t>Int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life = 2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///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목숨을 스트링 ♥로 바꿔서 출력하기 위한 </a:t>
            </a:r>
            <a:r>
              <a:rPr lang="en-US" altLang="ko-KR" sz="2000" u="sng" dirty="0">
                <a:solidFill>
                  <a:schemeClr val="bg1"/>
                </a:solidFill>
                <a:latin typeface="+mn-ea"/>
              </a:rPr>
              <a:t>if</a:t>
            </a:r>
            <a:r>
              <a:rPr lang="ko-KR" altLang="en-US" sz="2000" u="sng" dirty="0">
                <a:solidFill>
                  <a:schemeClr val="bg1"/>
                </a:solidFill>
                <a:latin typeface="+mn-ea"/>
              </a:rPr>
              <a:t>문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String 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lifeS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= 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"";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pPr lvl="1"/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(life &gt;= 2) {</a:t>
            </a:r>
          </a:p>
          <a:p>
            <a:pPr lvl="1"/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lifeS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= "♥♥";</a:t>
            </a:r>
          </a:p>
          <a:p>
            <a:pPr lvl="1"/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}</a:t>
            </a:r>
          </a:p>
          <a:p>
            <a:pPr lvl="1"/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else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(life &lt; 2) {</a:t>
            </a:r>
          </a:p>
          <a:p>
            <a:pPr lvl="1"/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lifeS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= "♥♡";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  }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endParaRPr lang="en-US" altLang="ko-KR" dirty="0"/>
          </a:p>
          <a:p>
            <a:endParaRPr lang="en-US" altLang="ko-KR" sz="250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5" name="Text 3"/>
          <p:cNvSpPr/>
          <p:nvPr/>
        </p:nvSpPr>
        <p:spPr>
          <a:xfrm>
            <a:off x="7359173" y="1536205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6" name="Text 3"/>
          <p:cNvSpPr/>
          <p:nvPr/>
        </p:nvSpPr>
        <p:spPr>
          <a:xfrm>
            <a:off x="7404146" y="3084658"/>
            <a:ext cx="6884509" cy="52080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Text 3"/>
          <p:cNvSpPr/>
          <p:nvPr/>
        </p:nvSpPr>
        <p:spPr>
          <a:xfrm>
            <a:off x="7344885" y="1495779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8" name="Text 1"/>
          <p:cNvSpPr/>
          <p:nvPr/>
        </p:nvSpPr>
        <p:spPr>
          <a:xfrm>
            <a:off x="474663" y="20593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err="1" smtClean="0">
                <a:solidFill>
                  <a:srgbClr val="F2E782"/>
                </a:solidFill>
                <a:latin typeface="Prata" pitchFamily="34" charset="0"/>
              </a:rPr>
              <a:t>리팩토링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(2)</a:t>
            </a:r>
          </a:p>
        </p:txBody>
      </p:sp>
      <p:sp>
        <p:nvSpPr>
          <p:cNvPr id="19" name="Text 3"/>
          <p:cNvSpPr/>
          <p:nvPr/>
        </p:nvSpPr>
        <p:spPr>
          <a:xfrm>
            <a:off x="7367946" y="2650832"/>
            <a:ext cx="7202742" cy="5578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5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//</a:t>
            </a:r>
            <a:r>
              <a:rPr lang="ko-KR" altLang="en-US" sz="2400" dirty="0" smtClean="0">
                <a:solidFill>
                  <a:srgbClr val="0000FF"/>
                </a:solidFill>
                <a:latin typeface="+mn-ea"/>
              </a:rPr>
              <a:t>콤보 점수 기능</a:t>
            </a:r>
            <a:endParaRPr lang="en-US" altLang="ko-KR" sz="2400" dirty="0">
              <a:solidFill>
                <a:srgbClr val="0000FF"/>
              </a:solidFill>
              <a:latin typeface="+mn-ea"/>
            </a:endParaRPr>
          </a:p>
          <a:p>
            <a:endParaRPr lang="en-US" altLang="ko-KR" sz="20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en-US" altLang="ko-KR" sz="2000" u="sng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ko-KR" altLang="en-US" sz="2000" u="sng" dirty="0">
                <a:solidFill>
                  <a:schemeClr val="bg1"/>
                </a:solidFill>
                <a:latin typeface="+mn-ea"/>
              </a:rPr>
              <a:t>가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이상일 경우 추가 점수 매번 부여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</a:t>
            </a:r>
            <a:r>
              <a:rPr lang="ko-KR" altLang="en-US" sz="2000" dirty="0" err="1">
                <a:solidFill>
                  <a:schemeClr val="bg1"/>
                </a:solidFill>
                <a:latin typeface="+mn-ea"/>
              </a:rPr>
              <a:t>추가점수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출력</a:t>
            </a:r>
          </a:p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&gt;= 3) { 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	point</a:t>
            </a:r>
            <a:r>
              <a:rPr lang="ko-KR" altLang="en-US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+= 5;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연속으로 정답을 맞혔습니다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.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(+5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점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)");</a:t>
            </a:r>
          </a:p>
        </p:txBody>
      </p:sp>
    </p:spTree>
    <p:extLst>
      <p:ext uri="{BB962C8B-B14F-4D97-AF65-F5344CB8AC3E}">
        <p14:creationId xmlns:p14="http://schemas.microsoft.com/office/powerpoint/2010/main" val="421313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862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9838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5462" y="3640217"/>
            <a:ext cx="5967651" cy="7459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874"/>
              </a:lnSpc>
              <a:buNone/>
            </a:pPr>
            <a:r>
              <a:rPr lang="en-US" sz="4699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게임 진행</a:t>
            </a:r>
            <a:endParaRPr lang="en-US" sz="4699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462" y="4744164"/>
            <a:ext cx="3239810" cy="95476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74063" y="6056948"/>
            <a:ext cx="2762607" cy="372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37"/>
              </a:lnSpc>
              <a:buNone/>
            </a:pPr>
            <a:r>
              <a:rPr lang="en-US" sz="2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난이도 선택</a:t>
            </a:r>
            <a:endParaRPr lang="en-US" sz="2350" dirty="0"/>
          </a:p>
        </p:txBody>
      </p:sp>
      <p:sp>
        <p:nvSpPr>
          <p:cNvPr id="8" name="Text 3"/>
          <p:cNvSpPr/>
          <p:nvPr/>
        </p:nvSpPr>
        <p:spPr>
          <a:xfrm>
            <a:off x="1074063" y="6572964"/>
            <a:ext cx="2762607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07"/>
              </a:lnSpc>
              <a:buNone/>
            </a:pP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상 또는 하 난이도를 선택합니다.</a:t>
            </a:r>
            <a:endParaRPr lang="en-US" sz="188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5271" y="4744164"/>
            <a:ext cx="3239929" cy="95476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313873" y="6056948"/>
            <a:ext cx="2762726" cy="372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37"/>
              </a:lnSpc>
              <a:buNone/>
            </a:pPr>
            <a:r>
              <a:rPr lang="en-US" sz="2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문제 풀이</a:t>
            </a:r>
            <a:endParaRPr lang="en-US" sz="2350" dirty="0"/>
          </a:p>
        </p:txBody>
      </p:sp>
      <p:sp>
        <p:nvSpPr>
          <p:cNvPr id="11" name="Text 5"/>
          <p:cNvSpPr/>
          <p:nvPr/>
        </p:nvSpPr>
        <p:spPr>
          <a:xfrm>
            <a:off x="4313873" y="6572964"/>
            <a:ext cx="2762726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07"/>
              </a:lnSpc>
              <a:buNone/>
            </a:pP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총 10개의 문제를 풀어나갑니다.</a:t>
            </a:r>
            <a:endParaRPr lang="en-US" sz="188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4744164"/>
            <a:ext cx="3239810" cy="954762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553801" y="6056948"/>
            <a:ext cx="2762607" cy="372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37"/>
              </a:lnSpc>
              <a:buNone/>
            </a:pPr>
            <a:r>
              <a:rPr lang="en-US" sz="2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점수 계산</a:t>
            </a:r>
            <a:endParaRPr lang="en-US" sz="2350" dirty="0"/>
          </a:p>
        </p:txBody>
      </p:sp>
      <p:sp>
        <p:nvSpPr>
          <p:cNvPr id="14" name="Text 7"/>
          <p:cNvSpPr/>
          <p:nvPr/>
        </p:nvSpPr>
        <p:spPr>
          <a:xfrm>
            <a:off x="7553801" y="6572964"/>
            <a:ext cx="2762607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07"/>
              </a:lnSpc>
              <a:buNone/>
            </a:pP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정답과 보너스 점수를 합산합니다.</a:t>
            </a:r>
            <a:endParaRPr lang="en-US" sz="1880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55010" y="4744164"/>
            <a:ext cx="3239929" cy="954762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793611" y="6056948"/>
            <a:ext cx="2762726" cy="372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37"/>
              </a:lnSpc>
              <a:buNone/>
            </a:pPr>
            <a:r>
              <a:rPr lang="en-US" sz="23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결과 확인</a:t>
            </a:r>
            <a:endParaRPr lang="en-US" sz="2350" dirty="0"/>
          </a:p>
        </p:txBody>
      </p:sp>
      <p:sp>
        <p:nvSpPr>
          <p:cNvPr id="17" name="Text 9"/>
          <p:cNvSpPr/>
          <p:nvPr/>
        </p:nvSpPr>
        <p:spPr>
          <a:xfrm>
            <a:off x="10793611" y="6572964"/>
            <a:ext cx="2762726" cy="3819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07"/>
              </a:lnSpc>
              <a:buNone/>
            </a:pP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최종 점수를 확인합니다.</a:t>
            </a:r>
            <a:endParaRPr lang="en-US" sz="188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49096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340724" y="341356"/>
            <a:ext cx="3572784" cy="6632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게임 플레이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584067" y="306056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474663" y="1993358"/>
            <a:ext cx="3670167" cy="45261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난이도를 직접 타이핑하여 선택합니다</a:t>
            </a: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</a:p>
          <a:p>
            <a:pPr>
              <a:lnSpc>
                <a:spcPts val="3007"/>
              </a:lnSpc>
            </a:pPr>
            <a:endParaRPr lang="en-US" altLang="ko-KR" sz="200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en-US" altLang="ko-KR" sz="20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단어의</a:t>
            </a:r>
            <a:r>
              <a:rPr lang="en-US" altLang="ko-KR" sz="2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첫 </a:t>
            </a:r>
            <a:r>
              <a:rPr lang="en-US" altLang="ko-KR" sz="20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글자와</a:t>
            </a:r>
            <a:r>
              <a:rPr lang="en-US" altLang="ko-KR" sz="2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altLang="ko-KR" sz="20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마지막</a:t>
            </a:r>
            <a:r>
              <a:rPr lang="en-US" altLang="ko-KR" sz="2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altLang="ko-KR" sz="20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글자가</a:t>
            </a:r>
            <a:r>
              <a:rPr lang="en-US" altLang="ko-KR" sz="2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altLang="ko-KR" sz="2000" dirty="0" err="1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주어집니다</a:t>
            </a: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en-US" altLang="ko-KR" sz="20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글자를</a:t>
            </a:r>
            <a:r>
              <a:rPr lang="en-US" altLang="ko-KR" sz="2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altLang="ko-KR" sz="2000" dirty="0" err="1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추론</a:t>
            </a: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하여 정답을 적습니다</a:t>
            </a: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b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</a:b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3508" y="415828"/>
            <a:ext cx="3049310" cy="732463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7821" y="357133"/>
            <a:ext cx="3126456" cy="7383325"/>
          </a:xfrm>
          <a:prstGeom prst="rect">
            <a:avLst/>
          </a:prstGeom>
        </p:spPr>
      </p:pic>
      <p:sp>
        <p:nvSpPr>
          <p:cNvPr id="13" name="Text 3"/>
          <p:cNvSpPr/>
          <p:nvPr/>
        </p:nvSpPr>
        <p:spPr>
          <a:xfrm>
            <a:off x="7342551" y="1993358"/>
            <a:ext cx="3193051" cy="57284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오답이면 생명이 하나 줄어듭니다</a:t>
            </a: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연속이상으로 정답을 맞히면 </a:t>
            </a: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+5</a:t>
            </a: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점씩 추가됩니다</a:t>
            </a: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점수가 </a:t>
            </a: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131</a:t>
            </a: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점 이하이면</a:t>
            </a: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난이도 선택창으로 돌아갑니다</a:t>
            </a: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altLang="ko-KR" sz="200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</p:txBody>
      </p:sp>
      <p:sp>
        <p:nvSpPr>
          <p:cNvPr id="14" name="Shape 2"/>
          <p:cNvSpPr/>
          <p:nvPr/>
        </p:nvSpPr>
        <p:spPr>
          <a:xfrm>
            <a:off x="474663" y="2036867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5" name="Shape 2"/>
          <p:cNvSpPr/>
          <p:nvPr/>
        </p:nvSpPr>
        <p:spPr>
          <a:xfrm>
            <a:off x="483237" y="3470852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6" name="Shape 2"/>
          <p:cNvSpPr/>
          <p:nvPr/>
        </p:nvSpPr>
        <p:spPr>
          <a:xfrm>
            <a:off x="483237" y="5057380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7" name="Shape 2"/>
          <p:cNvSpPr/>
          <p:nvPr/>
        </p:nvSpPr>
        <p:spPr>
          <a:xfrm>
            <a:off x="7380818" y="1993358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8" name="Shape 2"/>
          <p:cNvSpPr/>
          <p:nvPr/>
        </p:nvSpPr>
        <p:spPr>
          <a:xfrm>
            <a:off x="7390993" y="3457920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9" name="Shape 2"/>
          <p:cNvSpPr/>
          <p:nvPr/>
        </p:nvSpPr>
        <p:spPr>
          <a:xfrm>
            <a:off x="7390993" y="5067580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</p:spTree>
    <p:extLst>
      <p:ext uri="{BB962C8B-B14F-4D97-AF65-F5344CB8AC3E}">
        <p14:creationId xmlns:p14="http://schemas.microsoft.com/office/powerpoint/2010/main" val="398076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49096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340723" y="341356"/>
            <a:ext cx="6321333" cy="6632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게임 플레이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(</a:t>
            </a: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동영상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)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584067" y="306056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pic>
        <p:nvPicPr>
          <p:cNvPr id="8" name="9141CA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05125" y="1478690"/>
            <a:ext cx="7507838" cy="638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52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487210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en-US" sz="486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게임 개요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290667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7" name="Text 3"/>
          <p:cNvSpPr/>
          <p:nvPr/>
        </p:nvSpPr>
        <p:spPr>
          <a:xfrm>
            <a:off x="1077873" y="2999184"/>
            <a:ext cx="12775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4"/>
          <p:cNvSpPr/>
          <p:nvPr/>
        </p:nvSpPr>
        <p:spPr>
          <a:xfrm>
            <a:off x="1666280" y="290667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개발팀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666280" y="3440549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최진석, 이명균, 김시온으로 구성된 점심시간 팀이 개발했습니다.</a:t>
            </a:r>
            <a:endParaRPr lang="en-US" sz="1944" dirty="0"/>
          </a:p>
        </p:txBody>
      </p:sp>
      <p:sp>
        <p:nvSpPr>
          <p:cNvPr id="10" name="Shape 6"/>
          <p:cNvSpPr/>
          <p:nvPr/>
        </p:nvSpPr>
        <p:spPr>
          <a:xfrm>
            <a:off x="864037" y="436006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1" name="Text 7"/>
          <p:cNvSpPr/>
          <p:nvPr/>
        </p:nvSpPr>
        <p:spPr>
          <a:xfrm>
            <a:off x="1028224" y="4452580"/>
            <a:ext cx="22705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8"/>
          <p:cNvSpPr/>
          <p:nvPr/>
        </p:nvSpPr>
        <p:spPr>
          <a:xfrm>
            <a:off x="1666280" y="436006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개발일자</a:t>
            </a:r>
            <a:endParaRPr lang="en-US" sz="2430" dirty="0"/>
          </a:p>
        </p:txBody>
      </p:sp>
      <p:sp>
        <p:nvSpPr>
          <p:cNvPr id="13" name="Text 9"/>
          <p:cNvSpPr/>
          <p:nvPr/>
        </p:nvSpPr>
        <p:spPr>
          <a:xfrm>
            <a:off x="1666280" y="4893945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2024년 8월 21일에 개발되었습니다.</a:t>
            </a:r>
            <a:endParaRPr lang="en-US" sz="1944" dirty="0"/>
          </a:p>
        </p:txBody>
      </p:sp>
      <p:sp>
        <p:nvSpPr>
          <p:cNvPr id="14" name="Shape 10"/>
          <p:cNvSpPr/>
          <p:nvPr/>
        </p:nvSpPr>
        <p:spPr>
          <a:xfrm>
            <a:off x="864037" y="581346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5" name="Text 11"/>
          <p:cNvSpPr/>
          <p:nvPr/>
        </p:nvSpPr>
        <p:spPr>
          <a:xfrm>
            <a:off x="1026914" y="5905976"/>
            <a:ext cx="22967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2"/>
          <p:cNvSpPr/>
          <p:nvPr/>
        </p:nvSpPr>
        <p:spPr>
          <a:xfrm>
            <a:off x="1666280" y="581346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난이도</a:t>
            </a:r>
            <a:endParaRPr lang="en-US" sz="2430" dirty="0"/>
          </a:p>
        </p:txBody>
      </p:sp>
      <p:sp>
        <p:nvSpPr>
          <p:cNvPr id="17" name="Text 13"/>
          <p:cNvSpPr/>
          <p:nvPr/>
        </p:nvSpPr>
        <p:spPr>
          <a:xfrm>
            <a:off x="1666280" y="6347341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두 가지 난이도(상/하)를 제공합니다.</a:t>
            </a:r>
            <a:endParaRPr lang="en-US" sz="1944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163241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ü"/>
            </a:pPr>
            <a:r>
              <a:rPr lang="en-US" sz="486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게임 규칙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6705481" y="2305050"/>
            <a:ext cx="30480" cy="4761309"/>
          </a:xfrm>
          <a:prstGeom prst="roundRect">
            <a:avLst>
              <a:gd name="adj" fmla="val 121500"/>
            </a:avLst>
          </a:prstGeom>
          <a:solidFill>
            <a:srgbClr val="535455"/>
          </a:solidFill>
          <a:ln/>
        </p:spPr>
      </p:sp>
      <p:sp>
        <p:nvSpPr>
          <p:cNvPr id="7" name="Shape 3"/>
          <p:cNvSpPr/>
          <p:nvPr/>
        </p:nvSpPr>
        <p:spPr>
          <a:xfrm>
            <a:off x="6967954" y="2845118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535455"/>
          </a:solidFill>
          <a:ln/>
        </p:spPr>
      </p:sp>
      <p:sp>
        <p:nvSpPr>
          <p:cNvPr id="8" name="Shape 4"/>
          <p:cNvSpPr/>
          <p:nvPr/>
        </p:nvSpPr>
        <p:spPr>
          <a:xfrm>
            <a:off x="6443008" y="258270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9" name="Text 5"/>
          <p:cNvSpPr/>
          <p:nvPr/>
        </p:nvSpPr>
        <p:spPr>
          <a:xfrm>
            <a:off x="6656844" y="2675215"/>
            <a:ext cx="12775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916" dirty="0"/>
          </a:p>
        </p:txBody>
      </p:sp>
      <p:sp>
        <p:nvSpPr>
          <p:cNvPr id="10" name="Text 6"/>
          <p:cNvSpPr/>
          <p:nvPr/>
        </p:nvSpPr>
        <p:spPr>
          <a:xfrm>
            <a:off x="8078510" y="255186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단어 제시</a:t>
            </a:r>
            <a:endParaRPr lang="en-US" sz="2430" dirty="0"/>
          </a:p>
        </p:txBody>
      </p:sp>
      <p:sp>
        <p:nvSpPr>
          <p:cNvPr id="11" name="Text 7"/>
          <p:cNvSpPr/>
          <p:nvPr/>
        </p:nvSpPr>
        <p:spPr>
          <a:xfrm>
            <a:off x="8078510" y="3085743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단어의 첫 글자와 마지막 글자가 주어집니다.</a:t>
            </a:r>
            <a:endParaRPr lang="en-US" sz="1944" dirty="0"/>
          </a:p>
        </p:txBody>
      </p:sp>
      <p:sp>
        <p:nvSpPr>
          <p:cNvPr id="12" name="Shape 8"/>
          <p:cNvSpPr/>
          <p:nvPr/>
        </p:nvSpPr>
        <p:spPr>
          <a:xfrm>
            <a:off x="6967954" y="4514493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535455"/>
          </a:solidFill>
          <a:ln/>
        </p:spPr>
      </p:sp>
      <p:sp>
        <p:nvSpPr>
          <p:cNvPr id="13" name="Shape 9"/>
          <p:cNvSpPr/>
          <p:nvPr/>
        </p:nvSpPr>
        <p:spPr>
          <a:xfrm>
            <a:off x="6443008" y="425207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4" name="Text 10"/>
          <p:cNvSpPr/>
          <p:nvPr/>
        </p:nvSpPr>
        <p:spPr>
          <a:xfrm>
            <a:off x="6607195" y="4344591"/>
            <a:ext cx="22705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916" dirty="0"/>
          </a:p>
        </p:txBody>
      </p:sp>
      <p:sp>
        <p:nvSpPr>
          <p:cNvPr id="15" name="Text 11"/>
          <p:cNvSpPr/>
          <p:nvPr/>
        </p:nvSpPr>
        <p:spPr>
          <a:xfrm>
            <a:off x="8078510" y="422124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가운데 글자 맞히기</a:t>
            </a:r>
            <a:endParaRPr lang="en-US" sz="2430" dirty="0"/>
          </a:p>
        </p:txBody>
      </p:sp>
      <p:sp>
        <p:nvSpPr>
          <p:cNvPr id="16" name="Text 12"/>
          <p:cNvSpPr/>
          <p:nvPr/>
        </p:nvSpPr>
        <p:spPr>
          <a:xfrm>
            <a:off x="8078510" y="4755118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플레이어는 가운데 글자를 추론해야 합니다.</a:t>
            </a:r>
            <a:endParaRPr lang="en-US" sz="1944" dirty="0"/>
          </a:p>
        </p:txBody>
      </p:sp>
      <p:sp>
        <p:nvSpPr>
          <p:cNvPr id="17" name="Shape 13"/>
          <p:cNvSpPr/>
          <p:nvPr/>
        </p:nvSpPr>
        <p:spPr>
          <a:xfrm>
            <a:off x="6967954" y="6183868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535455"/>
          </a:solidFill>
          <a:ln/>
        </p:spPr>
      </p:sp>
      <p:sp>
        <p:nvSpPr>
          <p:cNvPr id="18" name="Shape 14"/>
          <p:cNvSpPr/>
          <p:nvPr/>
        </p:nvSpPr>
        <p:spPr>
          <a:xfrm>
            <a:off x="6443008" y="592145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9" name="Text 15"/>
          <p:cNvSpPr/>
          <p:nvPr/>
        </p:nvSpPr>
        <p:spPr>
          <a:xfrm>
            <a:off x="6605885" y="6013966"/>
            <a:ext cx="22967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916" dirty="0"/>
          </a:p>
        </p:txBody>
      </p:sp>
      <p:sp>
        <p:nvSpPr>
          <p:cNvPr id="20" name="Text 16"/>
          <p:cNvSpPr/>
          <p:nvPr/>
        </p:nvSpPr>
        <p:spPr>
          <a:xfrm>
            <a:off x="8078510" y="589061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점수 획득</a:t>
            </a:r>
            <a:endParaRPr lang="en-US" sz="2430" dirty="0"/>
          </a:p>
        </p:txBody>
      </p:sp>
      <p:sp>
        <p:nvSpPr>
          <p:cNvPr id="21" name="Text 17"/>
          <p:cNvSpPr/>
          <p:nvPr/>
        </p:nvSpPr>
        <p:spPr>
          <a:xfrm>
            <a:off x="8078510" y="6424493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정답을 맞히면 10점을 획득합니다.</a:t>
            </a:r>
            <a:endParaRPr lang="en-US" sz="1944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92558" y="309203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en-US" sz="486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난이도 선택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28660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상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104918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더 어려운 단어들로 구성되어 있습니다. 예: 마라탕, 똠양꿍, 팥빙수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7623929" y="331565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하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7623929" y="4104917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비교적 쉬운 단어들로 구성되어 있습니다. 예: 탕수육, 연포탕, 회덮밥</a:t>
            </a:r>
            <a:endParaRPr lang="en-US" sz="1944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055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배열 생성</a:t>
            </a: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474663" y="1486414"/>
            <a:ext cx="6597650" cy="13282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j-ea"/>
                <a:ea typeface="+mj-ea"/>
              </a:rPr>
              <a:t>난이도에 따라 문자들을 다르게 출력하기 위하여</a:t>
            </a:r>
            <a:endParaRPr lang="en-US" altLang="ko-KR" sz="2200" dirty="0" smtClean="0">
              <a:solidFill>
                <a:srgbClr val="CFCBBF"/>
              </a:solidFill>
              <a:latin typeface="+mj-ea"/>
              <a:ea typeface="+mj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j-ea"/>
                <a:ea typeface="+mj-ea"/>
              </a:rPr>
              <a:t>난이도에 맞는 배열을 생성하였습니다</a:t>
            </a:r>
            <a:r>
              <a:rPr lang="en-US" altLang="ko-KR" sz="2200" dirty="0" smtClean="0">
                <a:solidFill>
                  <a:srgbClr val="CFCBBF"/>
                </a:solidFill>
                <a:latin typeface="+mj-ea"/>
                <a:ea typeface="+mj-ea"/>
              </a:rPr>
              <a:t>.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10" name="Shape 2"/>
          <p:cNvSpPr/>
          <p:nvPr/>
        </p:nvSpPr>
        <p:spPr>
          <a:xfrm>
            <a:off x="0" y="3035300"/>
            <a:ext cx="14630399" cy="5194301"/>
          </a:xfrm>
          <a:prstGeom prst="roundRect">
            <a:avLst>
              <a:gd name="adj" fmla="val 2037"/>
            </a:avLst>
          </a:prstGeom>
          <a:solidFill>
            <a:srgbClr val="3A3B3C"/>
          </a:solidFill>
          <a:ln/>
        </p:spPr>
      </p:sp>
      <p:sp>
        <p:nvSpPr>
          <p:cNvPr id="12" name="Text 3"/>
          <p:cNvSpPr/>
          <p:nvPr/>
        </p:nvSpPr>
        <p:spPr>
          <a:xfrm>
            <a:off x="474662" y="3055873"/>
            <a:ext cx="14041438" cy="42735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//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기본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array,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String[] a = </a:t>
            </a:r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new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 String[20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];</a:t>
            </a:r>
          </a:p>
          <a:p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//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난이도 상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array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String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[]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aA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= {"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마라탕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똠양꿍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팥빙수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막국수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라볶이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설렁탕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감자탕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만두국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감자전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된장국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갈비찜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파스타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감자전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김치찜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쌀국수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수제비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물냉면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전복죽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리조또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아욱국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"};</a:t>
            </a:r>
          </a:p>
          <a:p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//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난이도 하 </a:t>
            </a:r>
            <a:r>
              <a:rPr lang="en-US" altLang="ko-KR" sz="2000" u="sng" dirty="0">
                <a:solidFill>
                  <a:schemeClr val="bg1"/>
                </a:solidFill>
                <a:latin typeface="+mj-ea"/>
                <a:ea typeface="+mj-ea"/>
              </a:rPr>
              <a:t>temp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array; </a:t>
            </a:r>
            <a:endParaRPr lang="ko-KR" altLang="en-US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String[]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tempa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= {"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탕수육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연포탕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회덮밥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비빔밥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햄버거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짜장면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순대국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돈까스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순두부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육개장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떡볶이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불고기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삼겹살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갈비탕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잡채밥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콩국수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매운탕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삼계탕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닭갈비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","</a:t>
            </a:r>
            <a:r>
              <a:rPr lang="ko-KR" altLang="en-US" sz="2000" dirty="0" err="1">
                <a:solidFill>
                  <a:schemeClr val="bg1"/>
                </a:solidFill>
                <a:latin typeface="+mj-ea"/>
                <a:ea typeface="+mj-ea"/>
              </a:rPr>
              <a:t>김치전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"};</a:t>
            </a:r>
          </a:p>
          <a:p>
            <a:pPr marL="0" indent="0">
              <a:lnSpc>
                <a:spcPts val="3110"/>
              </a:lnSpc>
              <a:buNone/>
            </a:pPr>
            <a:endParaRPr lang="en-US" altLang="ko-KR" sz="20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0" indent="0">
              <a:lnSpc>
                <a:spcPts val="3110"/>
              </a:lnSpc>
              <a:buNone/>
            </a:pP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0" indent="0">
              <a:lnSpc>
                <a:spcPts val="3110"/>
              </a:lnSpc>
              <a:buNone/>
            </a:pPr>
            <a:endParaRPr lang="en-US" altLang="ko-KR" sz="20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0" indent="0">
              <a:lnSpc>
                <a:spcPts val="3110"/>
              </a:lnSpc>
              <a:buNone/>
            </a:pPr>
            <a:endParaRPr lang="en-US" altLang="ko-KR" sz="20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0022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055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난이도 선택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(1)</a:t>
            </a:r>
          </a:p>
        </p:txBody>
      </p:sp>
      <p:sp>
        <p:nvSpPr>
          <p:cNvPr id="6" name="Text 3"/>
          <p:cNvSpPr/>
          <p:nvPr/>
        </p:nvSpPr>
        <p:spPr>
          <a:xfrm>
            <a:off x="496809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사용자가 난이도 </a:t>
            </a:r>
            <a:r>
              <a:rPr lang="ko-KR" altLang="en-US" sz="2200" dirty="0" err="1" smtClean="0">
                <a:solidFill>
                  <a:srgbClr val="CFCBBF"/>
                </a:solidFill>
                <a:latin typeface="+mn-ea"/>
              </a:rPr>
              <a:t>선택시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“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상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“ or  ”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하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“ 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외의 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다른 문자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를 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입력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하면 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do while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문을 반복하게 하였다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  <a:endParaRPr lang="en-US" sz="2200" dirty="0">
              <a:latin typeface="+mn-ea"/>
            </a:endParaRPr>
          </a:p>
        </p:txBody>
      </p:sp>
      <p:sp>
        <p:nvSpPr>
          <p:cNvPr id="10" name="Shape 2"/>
          <p:cNvSpPr/>
          <p:nvPr/>
        </p:nvSpPr>
        <p:spPr>
          <a:xfrm>
            <a:off x="0" y="3035300"/>
            <a:ext cx="14630400" cy="5194300"/>
          </a:xfrm>
          <a:prstGeom prst="roundRect">
            <a:avLst>
              <a:gd name="adj" fmla="val 2037"/>
            </a:avLst>
          </a:prstGeom>
          <a:solidFill>
            <a:srgbClr val="3A3B3C"/>
          </a:solidFill>
          <a:ln/>
        </p:spPr>
      </p:sp>
      <p:sp>
        <p:nvSpPr>
          <p:cNvPr id="12" name="Text 3"/>
          <p:cNvSpPr/>
          <p:nvPr/>
        </p:nvSpPr>
        <p:spPr>
          <a:xfrm>
            <a:off x="474664" y="3035300"/>
            <a:ext cx="6709908" cy="51943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j-ea"/>
                <a:ea typeface="+mj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점심 메뉴 맞추기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빈칸을 채워라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!!!)");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String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c=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in.nextLine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();</a:t>
            </a:r>
          </a:p>
          <a:p>
            <a:endParaRPr lang="en-US" altLang="ko-KR" sz="20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// </a:t>
            </a:r>
            <a:r>
              <a:rPr lang="en-US" altLang="ko-KR" sz="2000" u="sng" dirty="0">
                <a:solidFill>
                  <a:schemeClr val="bg1"/>
                </a:solidFill>
                <a:latin typeface="+mj-ea"/>
                <a:ea typeface="+mj-ea"/>
              </a:rPr>
              <a:t>c</a:t>
            </a:r>
            <a:r>
              <a:rPr lang="ko-KR" altLang="en-US" sz="2000" u="sng" dirty="0">
                <a:solidFill>
                  <a:schemeClr val="bg1"/>
                </a:solidFill>
                <a:latin typeface="+mj-ea"/>
                <a:ea typeface="+mj-ea"/>
              </a:rPr>
              <a:t>가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상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’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또는 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하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’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외의 다른 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문자열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입력 시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do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반복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.</a:t>
            </a:r>
          </a:p>
          <a:p>
            <a:endParaRPr lang="ko-KR" altLang="en-US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do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 {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j-ea"/>
                <a:ea typeface="+mj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 yellow + 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난이도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+exit + 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를 선택하세요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."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);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j-ea"/>
                <a:ea typeface="+mj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("--------");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j-ea"/>
                <a:ea typeface="+mj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("|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상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| |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하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|");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j-ea"/>
                <a:ea typeface="+mj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("--------");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c=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in.nextLine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();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} </a:t>
            </a:r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while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 (!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c.equals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상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") &amp;&amp; !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c.equals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하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"));</a:t>
            </a:r>
          </a:p>
        </p:txBody>
      </p:sp>
    </p:spTree>
    <p:extLst>
      <p:ext uri="{BB962C8B-B14F-4D97-AF65-F5344CB8AC3E}">
        <p14:creationId xmlns:p14="http://schemas.microsoft.com/office/powerpoint/2010/main" val="11533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225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난이도 선택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(2)</a:t>
            </a: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0" y="3035301"/>
            <a:ext cx="14630400" cy="5194300"/>
          </a:xfrm>
          <a:prstGeom prst="roundRect">
            <a:avLst>
              <a:gd name="adj" fmla="val 2037"/>
            </a:avLst>
          </a:prstGeom>
          <a:solidFill>
            <a:srgbClr val="3A3B3C"/>
          </a:solidFill>
          <a:ln/>
        </p:spPr>
      </p:sp>
      <p:sp>
        <p:nvSpPr>
          <p:cNvPr id="12" name="Text 3"/>
          <p:cNvSpPr/>
          <p:nvPr/>
        </p:nvSpPr>
        <p:spPr>
          <a:xfrm>
            <a:off x="474663" y="3060131"/>
            <a:ext cx="11407809" cy="40439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// </a:t>
            </a:r>
            <a:r>
              <a:rPr lang="en-US" altLang="ko-KR" sz="2000" u="sng" dirty="0">
                <a:solidFill>
                  <a:schemeClr val="bg1"/>
                </a:solidFill>
                <a:latin typeface="+mj-ea"/>
                <a:ea typeface="+mj-ea"/>
              </a:rPr>
              <a:t>c</a:t>
            </a:r>
            <a:r>
              <a:rPr lang="ko-KR" altLang="en-US" sz="2000" u="sng" dirty="0">
                <a:solidFill>
                  <a:schemeClr val="bg1"/>
                </a:solidFill>
                <a:latin typeface="+mj-ea"/>
                <a:ea typeface="+mj-ea"/>
              </a:rPr>
              <a:t>의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 값이 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“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상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”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일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경우 밑에 </a:t>
            </a:r>
            <a:r>
              <a:rPr lang="en-US" altLang="ko-KR" sz="2000" u="sng" dirty="0">
                <a:solidFill>
                  <a:schemeClr val="bg1"/>
                </a:solidFill>
                <a:latin typeface="+mj-ea"/>
                <a:ea typeface="+mj-ea"/>
              </a:rPr>
              <a:t>for</a:t>
            </a:r>
            <a:r>
              <a:rPr lang="ko-KR" altLang="en-US" sz="2000" u="sng" dirty="0">
                <a:solidFill>
                  <a:schemeClr val="bg1"/>
                </a:solidFill>
                <a:latin typeface="+mj-ea"/>
                <a:ea typeface="+mj-ea"/>
              </a:rPr>
              <a:t>문에서의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u="sng" dirty="0">
                <a:solidFill>
                  <a:schemeClr val="bg1"/>
                </a:solidFill>
                <a:latin typeface="+mj-ea"/>
                <a:ea typeface="+mj-ea"/>
              </a:rPr>
              <a:t>a</a:t>
            </a:r>
            <a:r>
              <a:rPr lang="ko-KR" altLang="en-US" sz="2000" u="sng" dirty="0">
                <a:solidFill>
                  <a:schemeClr val="bg1"/>
                </a:solidFill>
                <a:latin typeface="+mj-ea"/>
                <a:ea typeface="+mj-ea"/>
              </a:rPr>
              <a:t>배열을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aA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배열로 치환하여 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진행한다</a:t>
            </a:r>
            <a:endParaRPr lang="en-US" altLang="ko-KR" sz="20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b="1" dirty="0" smtClean="0">
                <a:solidFill>
                  <a:schemeClr val="bg1"/>
                </a:solidFill>
                <a:latin typeface="+mj-ea"/>
                <a:ea typeface="+mj-ea"/>
              </a:rPr>
              <a:t>if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c.equals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상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")) {</a:t>
            </a:r>
          </a:p>
          <a:p>
            <a:r>
              <a:rPr lang="en-US" altLang="ko-KR" sz="2000" b="1" dirty="0" smtClean="0">
                <a:solidFill>
                  <a:schemeClr val="bg1"/>
                </a:solidFill>
                <a:latin typeface="+mj-ea"/>
                <a:ea typeface="+mj-ea"/>
              </a:rPr>
              <a:t>	for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en-US" altLang="ko-KR" sz="2000" b="1" dirty="0" err="1">
                <a:solidFill>
                  <a:schemeClr val="bg1"/>
                </a:solidFill>
                <a:latin typeface="+mj-ea"/>
                <a:ea typeface="+mj-ea"/>
              </a:rPr>
              <a:t>int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=0;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&lt;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a.length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;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++) {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	a[</a:t>
            </a:r>
            <a:r>
              <a:rPr lang="en-US" altLang="ko-KR" sz="2000" dirty="0" err="1" smtClean="0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] =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aA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[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];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	}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}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// c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의 값이 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“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하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＂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일 경우 밑의 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for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문에서의 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a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배열을 </a:t>
            </a:r>
            <a:r>
              <a:rPr lang="en-US" altLang="ko-KR" sz="2000" dirty="0" err="1" smtClean="0">
                <a:solidFill>
                  <a:schemeClr val="bg1"/>
                </a:solidFill>
                <a:latin typeface="+mj-ea"/>
                <a:ea typeface="+mj-ea"/>
              </a:rPr>
              <a:t>tempa</a:t>
            </a:r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배열로 치환하여 진행한다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.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if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 (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c.equals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("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하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")) {</a:t>
            </a:r>
          </a:p>
          <a:p>
            <a:r>
              <a:rPr lang="en-US" altLang="ko-KR" sz="2000" b="1" dirty="0" smtClean="0">
                <a:solidFill>
                  <a:schemeClr val="bg1"/>
                </a:solidFill>
                <a:latin typeface="+mj-ea"/>
                <a:ea typeface="+mj-ea"/>
              </a:rPr>
              <a:t>	for</a:t>
            </a:r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en-US" altLang="ko-KR" sz="2000" b="1" dirty="0" err="1">
                <a:solidFill>
                  <a:schemeClr val="bg1"/>
                </a:solidFill>
                <a:latin typeface="+mj-ea"/>
                <a:ea typeface="+mj-ea"/>
              </a:rPr>
              <a:t>int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=0;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&lt;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a.length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;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++) {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	a[</a:t>
            </a:r>
            <a:r>
              <a:rPr lang="en-US" altLang="ko-KR" sz="2000" dirty="0" err="1" smtClean="0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] = 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tempa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[</a:t>
            </a:r>
            <a:r>
              <a:rPr lang="en-US" altLang="ko-KR" sz="20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];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j-ea"/>
                <a:ea typeface="+mj-ea"/>
              </a:rPr>
              <a:t>	}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}</a:t>
            </a:r>
          </a:p>
        </p:txBody>
      </p:sp>
      <p:sp>
        <p:nvSpPr>
          <p:cNvPr id="8" name="Text 3"/>
          <p:cNvSpPr/>
          <p:nvPr/>
        </p:nvSpPr>
        <p:spPr>
          <a:xfrm>
            <a:off x="488951" y="1499126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사용자가 난이도 </a:t>
            </a:r>
            <a:r>
              <a:rPr lang="ko-KR" altLang="en-US" sz="2200" dirty="0" err="1" smtClean="0">
                <a:solidFill>
                  <a:srgbClr val="CFCBBF"/>
                </a:solidFill>
                <a:latin typeface="+mn-ea"/>
              </a:rPr>
              <a:t>선택시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 기본 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a 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배열에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난이도에 맞는 배열로 변환하여 제공한다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0412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9686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메인 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for</a:t>
            </a: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문</a:t>
            </a: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14288" y="3035300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496578"/>
            <a:ext cx="6071157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For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문에서 사용할 기본 변수들을 생성합니다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</a:p>
        </p:txBody>
      </p:sp>
      <p:sp>
        <p:nvSpPr>
          <p:cNvPr id="9" name="Shape 2"/>
          <p:cNvSpPr/>
          <p:nvPr/>
        </p:nvSpPr>
        <p:spPr>
          <a:xfrm>
            <a:off x="7147250" y="3213633"/>
            <a:ext cx="7468862" cy="5015742"/>
          </a:xfrm>
          <a:prstGeom prst="roundRect">
            <a:avLst>
              <a:gd name="adj" fmla="val 2037"/>
            </a:avLst>
          </a:prstGeom>
          <a:solidFill>
            <a:srgbClr val="3A3B3C"/>
          </a:solidFill>
          <a:ln/>
        </p:spPr>
      </p:sp>
      <p:sp>
        <p:nvSpPr>
          <p:cNvPr id="12" name="Text 3"/>
          <p:cNvSpPr/>
          <p:nvPr/>
        </p:nvSpPr>
        <p:spPr>
          <a:xfrm>
            <a:off x="7344886" y="3035300"/>
            <a:ext cx="7271226" cy="5194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1700" dirty="0">
                <a:solidFill>
                  <a:schemeClr val="bg1"/>
                </a:solidFill>
                <a:latin typeface="+mn-ea"/>
              </a:rPr>
              <a:t>총 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10</a:t>
            </a:r>
            <a:r>
              <a:rPr lang="ko-KR" altLang="en-US" sz="1700" dirty="0">
                <a:solidFill>
                  <a:schemeClr val="bg1"/>
                </a:solidFill>
                <a:latin typeface="+mn-ea"/>
              </a:rPr>
              <a:t>문제 실행할 </a:t>
            </a:r>
            <a:r>
              <a:rPr lang="en-US" altLang="ko-KR" sz="1700" u="sng" dirty="0">
                <a:solidFill>
                  <a:schemeClr val="bg1"/>
                </a:solidFill>
                <a:latin typeface="+mn-ea"/>
              </a:rPr>
              <a:t>for</a:t>
            </a:r>
            <a:r>
              <a:rPr lang="ko-KR" altLang="en-US" sz="1700" u="sng" dirty="0">
                <a:solidFill>
                  <a:schemeClr val="bg1"/>
                </a:solidFill>
                <a:latin typeface="+mn-ea"/>
              </a:rPr>
              <a:t>문</a:t>
            </a:r>
            <a:endParaRPr lang="en-US" altLang="ko-KR" sz="1700" u="sng" dirty="0">
              <a:solidFill>
                <a:schemeClr val="bg1"/>
              </a:solidFill>
              <a:latin typeface="+mn-ea"/>
            </a:endParaRPr>
          </a:p>
          <a:p>
            <a:endParaRPr lang="ko-KR" altLang="en-US" sz="17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700" b="1" dirty="0">
                <a:solidFill>
                  <a:schemeClr val="bg1"/>
                </a:solidFill>
                <a:latin typeface="+mn-ea"/>
              </a:rPr>
              <a:t>for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 (</a:t>
            </a:r>
            <a:r>
              <a:rPr lang="en-US" altLang="ko-KR" sz="1700" b="1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i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 = 0; 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i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 &lt; 10; 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i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++) {</a:t>
            </a:r>
          </a:p>
          <a:p>
            <a:endParaRPr lang="en-US" altLang="ko-KR" sz="17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1700" dirty="0" err="1">
                <a:solidFill>
                  <a:schemeClr val="bg1"/>
                </a:solidFill>
                <a:latin typeface="+mn-ea"/>
              </a:rPr>
              <a:t>랜덤한</a:t>
            </a:r>
            <a:r>
              <a:rPr lang="ko-KR" altLang="en-US" sz="1700" dirty="0">
                <a:solidFill>
                  <a:schemeClr val="bg1"/>
                </a:solidFill>
                <a:latin typeface="+mn-ea"/>
              </a:rPr>
              <a:t> 수 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10</a:t>
            </a:r>
            <a:r>
              <a:rPr lang="ko-KR" altLang="en-US" sz="1700" dirty="0">
                <a:solidFill>
                  <a:schemeClr val="bg1"/>
                </a:solidFill>
                <a:latin typeface="+mn-ea"/>
              </a:rPr>
              <a:t>개 생성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1700" dirty="0">
                <a:solidFill>
                  <a:schemeClr val="bg1"/>
                </a:solidFill>
                <a:latin typeface="+mn-ea"/>
              </a:rPr>
              <a:t>배열에 </a:t>
            </a:r>
            <a:r>
              <a:rPr lang="ko-KR" altLang="en-US" sz="1700" dirty="0" err="1">
                <a:solidFill>
                  <a:schemeClr val="bg1"/>
                </a:solidFill>
                <a:latin typeface="+mn-ea"/>
              </a:rPr>
              <a:t>사용할거라</a:t>
            </a:r>
            <a:r>
              <a:rPr lang="ko-KR" altLang="en-US" sz="17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0~19</a:t>
            </a:r>
            <a:r>
              <a:rPr lang="ko-KR" altLang="en-US" sz="1700" dirty="0">
                <a:solidFill>
                  <a:schemeClr val="bg1"/>
                </a:solidFill>
                <a:latin typeface="+mn-ea"/>
              </a:rPr>
              <a:t>사용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)</a:t>
            </a:r>
            <a:endParaRPr lang="ko-KR" altLang="en-US" sz="17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700" b="1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1700" b="1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num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 = </a:t>
            </a:r>
            <a:r>
              <a:rPr lang="en-US" altLang="ko-KR" sz="1700" dirty="0" err="1" smtClean="0">
                <a:solidFill>
                  <a:schemeClr val="bg1"/>
                </a:solidFill>
                <a:latin typeface="+mn-ea"/>
              </a:rPr>
              <a:t>r.nextInt</a:t>
            </a:r>
            <a:r>
              <a:rPr lang="en-US" altLang="ko-KR" sz="1700" dirty="0" smtClean="0">
                <a:solidFill>
                  <a:schemeClr val="bg1"/>
                </a:solidFill>
                <a:latin typeface="+mn-ea"/>
              </a:rPr>
              <a:t>(20);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/>
            </a:r>
            <a:br>
              <a:rPr lang="en-US" altLang="ko-KR" sz="1700" dirty="0">
                <a:solidFill>
                  <a:schemeClr val="bg1"/>
                </a:solidFill>
                <a:latin typeface="+mn-ea"/>
              </a:rPr>
            </a:br>
            <a:endParaRPr lang="en-US" altLang="ko-KR" sz="17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700" dirty="0">
                <a:solidFill>
                  <a:srgbClr val="0000FF"/>
                </a:solidFill>
                <a:latin typeface="+mn-ea"/>
              </a:rPr>
              <a:t>// </a:t>
            </a:r>
            <a:r>
              <a:rPr lang="ko-KR" altLang="en-US" sz="1700" dirty="0" err="1">
                <a:solidFill>
                  <a:srgbClr val="0000FF"/>
                </a:solidFill>
                <a:latin typeface="+mn-ea"/>
              </a:rPr>
              <a:t>랜덤수가</a:t>
            </a:r>
            <a:r>
              <a:rPr lang="ko-KR" altLang="en-US" sz="1700" dirty="0">
                <a:solidFill>
                  <a:srgbClr val="0000FF"/>
                </a:solidFill>
                <a:latin typeface="+mn-ea"/>
              </a:rPr>
              <a:t> 겹치지 않게 하기 위한 </a:t>
            </a:r>
            <a:r>
              <a:rPr lang="en-US" altLang="ko-KR" sz="1700" u="sng" dirty="0">
                <a:solidFill>
                  <a:srgbClr val="0000FF"/>
                </a:solidFill>
                <a:latin typeface="+mn-ea"/>
              </a:rPr>
              <a:t>if</a:t>
            </a:r>
            <a:r>
              <a:rPr lang="ko-KR" altLang="en-US" sz="1700" u="sng" dirty="0">
                <a:solidFill>
                  <a:srgbClr val="0000FF"/>
                </a:solidFill>
                <a:latin typeface="+mn-ea"/>
              </a:rPr>
              <a:t>문</a:t>
            </a:r>
            <a:endParaRPr lang="ko-KR" altLang="en-US" sz="1700" dirty="0">
              <a:solidFill>
                <a:srgbClr val="0000FF"/>
              </a:solidFill>
              <a:latin typeface="+mn-ea"/>
            </a:endParaRPr>
          </a:p>
          <a:p>
            <a:pPr lvl="1"/>
            <a:r>
              <a:rPr lang="en-US" altLang="ko-KR" sz="1700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 (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arr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[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num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] != 1) {</a:t>
            </a:r>
          </a:p>
          <a:p>
            <a:pPr lvl="1"/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1700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(a[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num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].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charAt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(0)+"[ ]"+a[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num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].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charAt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(2));</a:t>
            </a:r>
          </a:p>
          <a:p>
            <a:pPr lvl="1"/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arr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[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num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] = 1;</a:t>
            </a:r>
          </a:p>
          <a:p>
            <a:pPr lvl="1"/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} </a:t>
            </a:r>
          </a:p>
          <a:p>
            <a:pPr lvl="1"/>
            <a:r>
              <a:rPr lang="en-US" altLang="ko-KR" sz="1700" b="1" dirty="0">
                <a:solidFill>
                  <a:schemeClr val="bg1"/>
                </a:solidFill>
                <a:latin typeface="+mn-ea"/>
              </a:rPr>
              <a:t>else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 {</a:t>
            </a:r>
          </a:p>
          <a:p>
            <a:pPr lvl="1"/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	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i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 = 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i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 - 1;</a:t>
            </a:r>
          </a:p>
          <a:p>
            <a:r>
              <a:rPr lang="en-US" altLang="ko-KR" sz="1700" b="1" dirty="0">
                <a:solidFill>
                  <a:schemeClr val="bg1"/>
                </a:solidFill>
                <a:latin typeface="+mn-ea"/>
              </a:rPr>
              <a:t>	continue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;</a:t>
            </a:r>
          </a:p>
          <a:p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     }</a:t>
            </a:r>
          </a:p>
          <a:p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	</a:t>
            </a:r>
          </a:p>
          <a:p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1700" dirty="0" err="1">
                <a:solidFill>
                  <a:schemeClr val="bg1"/>
                </a:solidFill>
                <a:latin typeface="+mn-ea"/>
              </a:rPr>
              <a:t>입력값</a:t>
            </a:r>
            <a:endParaRPr lang="ko-KR" altLang="en-US" sz="17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String b = </a:t>
            </a:r>
            <a:r>
              <a:rPr lang="en-US" altLang="ko-KR" sz="1700" dirty="0" err="1">
                <a:solidFill>
                  <a:schemeClr val="bg1"/>
                </a:solidFill>
                <a:latin typeface="+mn-ea"/>
              </a:rPr>
              <a:t>in.nextLine</a:t>
            </a:r>
            <a:r>
              <a:rPr lang="en-US" altLang="ko-KR" sz="1700" dirty="0">
                <a:solidFill>
                  <a:schemeClr val="bg1"/>
                </a:solidFill>
                <a:latin typeface="+mn-ea"/>
              </a:rPr>
              <a:t>();</a:t>
            </a:r>
          </a:p>
          <a:p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endParaRPr lang="en-US" altLang="ko-KR" sz="1600" u="sng" dirty="0">
              <a:solidFill>
                <a:schemeClr val="bg1"/>
              </a:solidFill>
              <a:latin typeface="+mn-ea"/>
            </a:endParaRPr>
          </a:p>
          <a:p>
            <a:endParaRPr lang="en-US" altLang="ko-KR" sz="1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Text 3"/>
          <p:cNvSpPr/>
          <p:nvPr/>
        </p:nvSpPr>
        <p:spPr>
          <a:xfrm>
            <a:off x="474663" y="3056883"/>
            <a:ext cx="6426232" cy="5194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dirty="0" err="1">
                <a:solidFill>
                  <a:schemeClr val="bg1"/>
                </a:solidFill>
                <a:latin typeface="+mn-ea"/>
              </a:rPr>
              <a:t>랜덤수가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겹치지 않게 하기 위한 배열 </a:t>
            </a:r>
            <a:r>
              <a:rPr lang="ko-KR" altLang="en-US" sz="2000" dirty="0" smtClean="0">
                <a:solidFill>
                  <a:schemeClr val="bg1"/>
                </a:solidFill>
                <a:latin typeface="+mn-ea"/>
              </a:rPr>
              <a:t>생성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b="1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[] 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arr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</a:t>
            </a:r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new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[20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];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보너스 점수를 계산하기 위한 변수</a:t>
            </a:r>
          </a:p>
          <a:p>
            <a:r>
              <a:rPr lang="en-US" altLang="ko-KR" sz="2000" b="1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0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총 점수를 계산하기 위한 변수</a:t>
            </a:r>
          </a:p>
          <a:p>
            <a:r>
              <a:rPr lang="en-US" altLang="ko-KR" sz="2000" b="1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point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0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목숨 표시</a:t>
            </a:r>
          </a:p>
          <a:p>
            <a:r>
              <a:rPr lang="en-US" altLang="ko-KR" sz="2000" b="1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life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2;</a:t>
            </a:r>
          </a:p>
          <a:p>
            <a:endParaRPr lang="en-US" altLang="ko-KR" sz="1600" dirty="0">
              <a:solidFill>
                <a:schemeClr val="bg1"/>
              </a:solidFill>
              <a:latin typeface="+mn-ea"/>
            </a:endParaRPr>
          </a:p>
          <a:p>
            <a:endParaRPr lang="en-US" altLang="ko-KR" sz="1600" u="sng" dirty="0">
              <a:solidFill>
                <a:schemeClr val="bg1"/>
              </a:solidFill>
              <a:latin typeface="+mn-ea"/>
            </a:endParaRPr>
          </a:p>
          <a:p>
            <a:endParaRPr lang="en-US" altLang="ko-KR" sz="1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5" name="Text 3"/>
          <p:cNvSpPr/>
          <p:nvPr/>
        </p:nvSpPr>
        <p:spPr>
          <a:xfrm>
            <a:off x="7329469" y="1496578"/>
            <a:ext cx="7151641" cy="15452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배열에 넣을 </a:t>
            </a:r>
            <a:r>
              <a:rPr lang="ko-KR" altLang="en-US" sz="2200" dirty="0" err="1" smtClean="0">
                <a:solidFill>
                  <a:srgbClr val="CFCBBF"/>
                </a:solidFill>
                <a:latin typeface="+mn-ea"/>
              </a:rPr>
              <a:t>랜덤한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 수를 만듭니다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배열에 </a:t>
            </a:r>
            <a:r>
              <a:rPr lang="ko-KR" altLang="en-US" sz="2200" dirty="0">
                <a:solidFill>
                  <a:srgbClr val="CFCBBF"/>
                </a:solidFill>
                <a:latin typeface="+mn-ea"/>
              </a:rPr>
              <a:t> </a:t>
            </a:r>
            <a:r>
              <a:rPr lang="ko-KR" altLang="en-US" sz="2200" dirty="0" err="1" smtClean="0">
                <a:solidFill>
                  <a:srgbClr val="CFCBBF"/>
                </a:solidFill>
                <a:latin typeface="+mn-ea"/>
              </a:rPr>
              <a:t>랜덤한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 수를 넣으면 중복된 단어가 나오기 때문에 중복을 피하기 위한 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if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문을 만들었습니다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4363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9686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메인 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for</a:t>
            </a: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문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(2)</a:t>
            </a: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14288" y="3035300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474237"/>
            <a:ext cx="13838496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  <a:r>
              <a:rPr lang="en-US" altLang="ko-KR" sz="2200" dirty="0" err="1" smtClean="0">
                <a:solidFill>
                  <a:srgbClr val="CFCBBF"/>
                </a:solidFill>
                <a:latin typeface="+mn-ea"/>
              </a:rPr>
              <a:t>charAt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을 사용하여 입력한 글자와 배열에 있는 글자가 일치하는지 확인했습니다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일치하면 점수나 콤보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count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를 </a:t>
            </a:r>
            <a:r>
              <a:rPr lang="ko-KR" altLang="en-US" sz="2200" dirty="0" err="1" smtClean="0">
                <a:solidFill>
                  <a:srgbClr val="CFCBBF"/>
                </a:solidFill>
                <a:latin typeface="+mn-ea"/>
              </a:rPr>
              <a:t>증가시켯고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일치하지 않으면 카운트를 초기화 시켰습니다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</a:p>
          <a:p>
            <a:pPr marL="0" indent="0">
              <a:lnSpc>
                <a:spcPts val="3110"/>
              </a:lnSpc>
              <a:buNone/>
            </a:pPr>
            <a:endParaRPr lang="en-US" altLang="ko-KR" sz="2200" dirty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9" name="Shape 2"/>
          <p:cNvSpPr/>
          <p:nvPr/>
        </p:nvSpPr>
        <p:spPr>
          <a:xfrm>
            <a:off x="7147250" y="3213633"/>
            <a:ext cx="7468862" cy="5015742"/>
          </a:xfrm>
          <a:prstGeom prst="roundRect">
            <a:avLst>
              <a:gd name="adj" fmla="val 2037"/>
            </a:avLst>
          </a:prstGeom>
          <a:solidFill>
            <a:srgbClr val="3A3B3C"/>
          </a:solidFill>
          <a:ln/>
        </p:spPr>
      </p:sp>
      <p:sp>
        <p:nvSpPr>
          <p:cNvPr id="11" name="Text 3"/>
          <p:cNvSpPr/>
          <p:nvPr/>
        </p:nvSpPr>
        <p:spPr>
          <a:xfrm>
            <a:off x="474662" y="3056883"/>
            <a:ext cx="6840537" cy="5194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정답일 경우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점 추가 및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추가점수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체크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endParaRPr lang="ko-KR" altLang="en-US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 (a[</a:t>
            </a:r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num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].</a:t>
            </a:r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charAt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(1) == </a:t>
            </a:r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b.charAt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(0)) {</a:t>
            </a:r>
          </a:p>
          <a:p>
            <a:pPr lvl="1"/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(blue + 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정답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+ exit);</a:t>
            </a:r>
          </a:p>
          <a:p>
            <a:pPr lvl="1"/>
            <a:r>
              <a:rPr lang="en-US" altLang="ko-KR" dirty="0">
                <a:solidFill>
                  <a:schemeClr val="bg1"/>
                </a:solidFill>
                <a:latin typeface="+mn-ea"/>
              </a:rPr>
              <a:t>point += 10;</a:t>
            </a:r>
          </a:p>
          <a:p>
            <a:pPr lvl="1"/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++;</a:t>
            </a: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} 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else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{</a:t>
            </a:r>
          </a:p>
          <a:p>
            <a:pPr lvl="1"/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(red + 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오답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+ exit);</a:t>
            </a:r>
          </a:p>
          <a:p>
            <a:pPr lvl="1"/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 = 0;</a:t>
            </a:r>
          </a:p>
          <a:p>
            <a:pPr lvl="1"/>
            <a:r>
              <a:rPr lang="en-US" altLang="ko-KR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틀릴때마다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목숨에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-1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  <a:p>
            <a:pPr lvl="1"/>
            <a:r>
              <a:rPr lang="en-US" altLang="ko-KR" dirty="0">
                <a:solidFill>
                  <a:schemeClr val="bg1"/>
                </a:solidFill>
                <a:latin typeface="+mn-ea"/>
              </a:rPr>
              <a:t>life = life -1;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   //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만약 목숨이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0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이되면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game over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출력후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반복문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나가기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      if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(life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&lt;= 0) {</a:t>
            </a:r>
          </a:p>
          <a:p>
            <a:pPr lvl="1"/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b="1" i="1" dirty="0" err="1" smtClean="0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("[" +"Game Over"+"]");</a:t>
            </a:r>
          </a:p>
          <a:p>
            <a:pPr lvl="1"/>
            <a:r>
              <a:rPr lang="en-US" altLang="ko-KR" b="1" dirty="0" smtClean="0">
                <a:solidFill>
                  <a:schemeClr val="bg1"/>
                </a:solidFill>
                <a:latin typeface="+mn-ea"/>
              </a:rPr>
              <a:t>   break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;</a:t>
            </a: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   }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}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1746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1112</Words>
  <Application>Microsoft Office PowerPoint</Application>
  <PresentationFormat>사용자 지정</PresentationFormat>
  <Paragraphs>269</Paragraphs>
  <Slides>16</Slides>
  <Notes>16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Prata</vt:lpstr>
      <vt:lpstr>Raleway</vt:lpstr>
      <vt:lpstr>맑은 고딕</vt:lpstr>
      <vt:lpstr>Arial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human-17</cp:lastModifiedBy>
  <cp:revision>42</cp:revision>
  <dcterms:created xsi:type="dcterms:W3CDTF">2024-08-22T03:29:44Z</dcterms:created>
  <dcterms:modified xsi:type="dcterms:W3CDTF">2024-08-22T09:01:20Z</dcterms:modified>
</cp:coreProperties>
</file>